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  <p:sldMasterId id="2147483652" r:id="rId2"/>
    <p:sldMasterId id="2147483653" r:id="rId3"/>
  </p:sldMasterIdLst>
  <p:notesMasterIdLst>
    <p:notesMasterId r:id="rId17"/>
  </p:notesMasterIdLst>
  <p:sldIdLst>
    <p:sldId id="256" r:id="rId4"/>
    <p:sldId id="293" r:id="rId5"/>
    <p:sldId id="258" r:id="rId6"/>
    <p:sldId id="320" r:id="rId7"/>
    <p:sldId id="380" r:id="rId8"/>
    <p:sldId id="313" r:id="rId9"/>
    <p:sldId id="311" r:id="rId10"/>
    <p:sldId id="314" r:id="rId11"/>
    <p:sldId id="381" r:id="rId12"/>
    <p:sldId id="377" r:id="rId13"/>
    <p:sldId id="382" r:id="rId14"/>
    <p:sldId id="318" r:id="rId15"/>
    <p:sldId id="271" r:id="rId16"/>
  </p:sldIdLst>
  <p:sldSz cx="9144000" cy="6858000" type="screen4x3"/>
  <p:notesSz cx="6858000" cy="9144000"/>
  <p:embeddedFontLst>
    <p:embeddedFont>
      <p:font typeface="MS PGothic" panose="020B0600070205080204" pitchFamily="34" charset="-128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Gill Sans" panose="020B060402020202020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lie Gouin" initials="JG" lastIdx="1" clrIdx="0"/>
  <p:cmAuthor id="1" name="Stanley Currier" initials="SC" lastIdx="6" clrIdx="1">
    <p:extLst>
      <p:ext uri="{19B8F6BF-5375-455C-9EA6-DF929625EA0E}">
        <p15:presenceInfo xmlns:p15="http://schemas.microsoft.com/office/powerpoint/2012/main" userId="S::scurrier@irex.org::62b8aaa8-5ce6-4197-b882-9703622d5d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934" autoAdjust="0"/>
  </p:normalViewPr>
  <p:slideViewPr>
    <p:cSldViewPr>
      <p:cViewPr varScale="1">
        <p:scale>
          <a:sx n="67" d="100"/>
          <a:sy n="67" d="100"/>
        </p:scale>
        <p:origin x="1834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158410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3045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634B8-E1CB-4F8E-BC6F-4A55E4455A6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39902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634B8-E1CB-4F8E-BC6F-4A55E4455A6E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732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fr-FR" sz="1200" dirty="0">
                <a:effectLst/>
                <a:latin typeface="Calibri"/>
                <a:ea typeface="Calibri"/>
              </a:rPr>
              <a:t>Demandez s'il y a des questions.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826119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3421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7492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5300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1405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3814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6276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Quelques exemples:</a:t>
            </a:r>
          </a:p>
          <a:p>
            <a:r>
              <a:rPr lang="fr-CA" dirty="0"/>
              <a:t>https://www.fairfield.edu/parents-and-families/parent-programs/parents-leadership-council/</a:t>
            </a:r>
          </a:p>
          <a:p>
            <a:r>
              <a:rPr lang="fr-CA" dirty="0"/>
              <a:t>http://emerald.tufts.edu/development/parents/leadershipcouncil.html</a:t>
            </a:r>
          </a:p>
          <a:p>
            <a:r>
              <a:rPr lang="fr-CA" dirty="0"/>
              <a:t>https://www.northeastern.edu/plc/membership/</a:t>
            </a:r>
          </a:p>
          <a:p>
            <a:r>
              <a:rPr lang="fr-CA" dirty="0"/>
              <a:t>https://www.american.edu/giving/ways-to-give/parent-engagement.cfm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316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778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5138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mpty Cov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ck cover empt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 descr="background-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33150"/>
            <a:ext cx="9144000" cy="647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5400" y="0"/>
            <a:ext cx="9194801" cy="10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3645" y="317500"/>
            <a:ext cx="8536708" cy="43965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hape 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700" y="6368469"/>
            <a:ext cx="8420099" cy="282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130335"/>
            <a:ext cx="9144000" cy="4343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hape 20" descr="background-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47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hape 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-25400" y="5767274"/>
            <a:ext cx="9194801" cy="10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Shape 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1950" y="6206839"/>
            <a:ext cx="8420099" cy="28293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hape 23"/>
          <p:cNvSpPr txBox="1"/>
          <p:nvPr/>
        </p:nvSpPr>
        <p:spPr>
          <a:xfrm>
            <a:off x="11731625" y="3905250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/>
        </p:nvSpPr>
        <p:spPr>
          <a:xfrm>
            <a:off x="935596" y="2923962"/>
            <a:ext cx="7272808" cy="10100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ill Sans"/>
              <a:buNone/>
            </a:pPr>
            <a:r>
              <a:rPr lang="fr-CA" sz="3200" dirty="0" smtClean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Mobiliser et travailler avec les parents</a:t>
            </a:r>
            <a:r>
              <a:rPr lang="fr-CA" sz="3200" b="0" i="0" u="none" strike="noStrike" cap="none" dirty="0" smtClean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lang="fr-CA" sz="3200" b="0" i="0" u="none" strike="noStrike" cap="none" dirty="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rgbClr val="C2113A"/>
              </a:buClr>
              <a:buSzPct val="25000"/>
              <a:buFont typeface="Arial"/>
              <a:defRPr sz="1800" b="1">
                <a:solidFill>
                  <a:srgbClr val="C2113A"/>
                </a:solidFill>
                <a:latin typeface="Gill Sans" panose="020B0604020202020204" charset="0"/>
              </a:defRPr>
            </a:lvl1pPr>
          </a:lstStyle>
          <a:p>
            <a:r>
              <a:rPr lang="fr-FR" dirty="0"/>
              <a:t>ENGAGEMENT DES PARENTS : PLANIFICATION D’UNE INITIATIVE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50807" y="923728"/>
            <a:ext cx="7560840" cy="830484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lvl="1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endParaRPr lang="fr-FR" sz="20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xmlns="" id="{8A614511-5C43-4039-805D-1E7DF75198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647666"/>
              </p:ext>
            </p:extLst>
          </p:nvPr>
        </p:nvGraphicFramePr>
        <p:xfrm>
          <a:off x="805932" y="899740"/>
          <a:ext cx="7532136" cy="5058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3902">
                  <a:extLst>
                    <a:ext uri="{9D8B030D-6E8A-4147-A177-3AD203B41FA5}">
                      <a16:colId xmlns:a16="http://schemas.microsoft.com/office/drawing/2014/main" xmlns="" val="3998066662"/>
                    </a:ext>
                  </a:extLst>
                </a:gridCol>
                <a:gridCol w="4538234">
                  <a:extLst>
                    <a:ext uri="{9D8B030D-6E8A-4147-A177-3AD203B41FA5}">
                      <a16:colId xmlns:a16="http://schemas.microsoft.com/office/drawing/2014/main" xmlns="" val="3961541558"/>
                    </a:ext>
                  </a:extLst>
                </a:gridCol>
              </a:tblGrid>
              <a:tr h="46689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ill Sans" panose="020B0604020202020204" charset="0"/>
                        </a:rPr>
                        <a:t>Nom de </a:t>
                      </a:r>
                      <a:r>
                        <a:rPr lang="en-US" sz="1600" dirty="0" err="1">
                          <a:latin typeface="Gill Sans" panose="020B0604020202020204" charset="0"/>
                        </a:rPr>
                        <a:t>l’événement</a:t>
                      </a:r>
                      <a:r>
                        <a:rPr lang="en-US" sz="1600" dirty="0">
                          <a:latin typeface="Gill Sans" panose="020B0604020202020204" charset="0"/>
                        </a:rPr>
                        <a:t> 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Gill Sans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44307961"/>
                  </a:ext>
                </a:extLst>
              </a:tr>
              <a:tr h="473379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Gill Sans" panose="020B0604020202020204" charset="0"/>
                        </a:rPr>
                        <a:t>Ressources</a:t>
                      </a:r>
                      <a:r>
                        <a:rPr lang="en-US" sz="1600" dirty="0" smtClean="0">
                          <a:latin typeface="Gill Sans" panose="020B0604020202020204" charset="0"/>
                        </a:rPr>
                        <a:t> et </a:t>
                      </a:r>
                      <a:r>
                        <a:rPr lang="en-US" sz="1600" dirty="0" err="1" smtClean="0">
                          <a:latin typeface="Gill Sans" panose="020B0604020202020204" charset="0"/>
                        </a:rPr>
                        <a:t>rôles</a:t>
                      </a:r>
                      <a:endParaRPr lang="en-US" sz="1600" dirty="0">
                        <a:latin typeface="Gill Sans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Gill Sans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6120920"/>
                  </a:ext>
                </a:extLst>
              </a:tr>
              <a:tr h="473379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Gill Sans" panose="020B0604020202020204" charset="0"/>
                        </a:rPr>
                        <a:t>Public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Gill Sans" panose="020B0604020202020204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latin typeface="Gill Sans" panose="020B0604020202020204" charset="0"/>
                        </a:rPr>
                        <a:t>cible</a:t>
                      </a:r>
                      <a:endParaRPr lang="en-US" sz="1600" dirty="0">
                        <a:solidFill>
                          <a:schemeClr val="tx1"/>
                        </a:solidFill>
                        <a:latin typeface="Gill Sans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Gill Sans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93534489"/>
                  </a:ext>
                </a:extLst>
              </a:tr>
              <a:tr h="473379"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Gill Sans" panose="020B0604020202020204" charset="0"/>
                        </a:rPr>
                        <a:t>Échéancier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Gill Sans" panose="020B0604020202020204" charset="0"/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  <a:latin typeface="Gill Sans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Gill Sans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857043"/>
                  </a:ext>
                </a:extLst>
              </a:tr>
              <a:tr h="473379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Gill Sans" panose="020B0604020202020204" charset="0"/>
                        </a:rPr>
                        <a:t>Budget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Gill Sans" panose="020B0604020202020204" charset="0"/>
                        </a:rPr>
                        <a:t>(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Gill Sans" panose="020B0604020202020204" charset="0"/>
                        </a:rPr>
                        <a:t>si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Gill Sans" panose="020B0604020202020204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Gill Sans" panose="020B0604020202020204" charset="0"/>
                        </a:rPr>
                        <a:t>nécessaire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Gill Sans" panose="020B0604020202020204" charset="0"/>
                        </a:rPr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  <a:latin typeface="Gill Sans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Gill Sans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45912972"/>
                  </a:ext>
                </a:extLst>
              </a:tr>
              <a:tr h="473379"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Gill Sans" panose="020B0604020202020204" charset="0"/>
                        </a:rPr>
                        <a:t>Stratégie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Gill Sans" panose="020B060402020202020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Gill Sans" panose="020B0604020202020204" charset="0"/>
                        </a:rPr>
                        <a:t>d’engagement</a:t>
                      </a:r>
                      <a:endParaRPr lang="en-US" sz="1600" dirty="0">
                        <a:solidFill>
                          <a:schemeClr val="tx1"/>
                        </a:solidFill>
                        <a:latin typeface="Gill Sans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Gill Sans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93453815"/>
                  </a:ext>
                </a:extLst>
              </a:tr>
              <a:tr h="473379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Gill Sans" panose="020B0604020202020204" charset="0"/>
                        </a:rPr>
                        <a:t>Avantages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Gill Sans" panose="020B0604020202020204" charset="0"/>
                        </a:rPr>
                        <a:t> et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Gill Sans" panose="020B0604020202020204" charset="0"/>
                        </a:rPr>
                        <a:t>intérêts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Gill Sans" panose="020B0604020202020204" charset="0"/>
                        </a:rPr>
                        <a:t> pour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Gill Sans" panose="020B0604020202020204" charset="0"/>
                        </a:rPr>
                        <a:t>les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Gill Sans" panose="020B0604020202020204" charset="0"/>
                        </a:rPr>
                        <a:t>parents</a:t>
                      </a:r>
                      <a:endParaRPr lang="en-US" sz="1600" dirty="0">
                        <a:solidFill>
                          <a:schemeClr val="tx1"/>
                        </a:solidFill>
                        <a:latin typeface="Gill Sans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Gill Sans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0456903"/>
                  </a:ext>
                </a:extLst>
              </a:tr>
              <a:tr h="58611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Gill Sans" panose="020B0604020202020204" charset="0"/>
                        </a:rPr>
                        <a:t>Soutien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Gill Sans" panose="020B0604020202020204" charset="0"/>
                        </a:rPr>
                        <a:t> des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Gill Sans" panose="020B0604020202020204" charset="0"/>
                        </a:rPr>
                        <a:t>entreprises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Gill Sans" panose="020B0604020202020204" charset="0"/>
                        </a:rPr>
                        <a:t> (?) </a:t>
                      </a:r>
                      <a:endParaRPr lang="en-US" sz="1600" dirty="0">
                        <a:solidFill>
                          <a:schemeClr val="tx1"/>
                        </a:solidFill>
                        <a:latin typeface="Gill Sans" panose="020B0604020202020204" charset="0"/>
                      </a:endParaRPr>
                    </a:p>
                    <a:p>
                      <a:endParaRPr lang="en-US" sz="1600" dirty="0">
                        <a:solidFill>
                          <a:schemeClr val="tx1"/>
                        </a:solidFill>
                        <a:latin typeface="Gill Sans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Gill Sans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6293682"/>
                  </a:ext>
                </a:extLst>
              </a:tr>
              <a:tr h="586116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Gill Sans" panose="020B0604020202020204" charset="0"/>
                        </a:rPr>
                        <a:t>Plan de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Gill Sans" panose="020B0604020202020204" charset="0"/>
                        </a:rPr>
                        <a:t>suivi</a:t>
                      </a:r>
                      <a:endParaRPr lang="en-US" sz="1600" dirty="0">
                        <a:solidFill>
                          <a:schemeClr val="tx1"/>
                        </a:solidFill>
                        <a:latin typeface="Gill Sans" panose="020B0604020202020204" charset="0"/>
                      </a:endParaRPr>
                    </a:p>
                    <a:p>
                      <a:endParaRPr lang="en-US" sz="1600" dirty="0">
                        <a:solidFill>
                          <a:schemeClr val="tx1"/>
                        </a:solidFill>
                        <a:latin typeface="Gill Sans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Gill Sans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46237855"/>
                  </a:ext>
                </a:extLst>
              </a:tr>
              <a:tr h="473379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Gill Sans" panose="020B0604020202020204" charset="0"/>
                        </a:rPr>
                        <a:t>Autres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Gill Sans" panose="020B0604020202020204" charset="0"/>
                        </a:rPr>
                        <a:t> points à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Gill Sans" panose="020B0604020202020204" charset="0"/>
                        </a:rPr>
                        <a:t>partager</a:t>
                      </a:r>
                      <a:endParaRPr lang="en-US" sz="1600" dirty="0">
                        <a:solidFill>
                          <a:schemeClr val="tx1"/>
                        </a:solidFill>
                        <a:latin typeface="Gill Sans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Gill Sans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63378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450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0807" y="923728"/>
            <a:ext cx="7560840" cy="830484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lvl="1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endParaRPr lang="fr-FR" sz="20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095B5E4-67B5-4E6B-B5B6-5E9B578FA1A7}"/>
              </a:ext>
            </a:extLst>
          </p:cNvPr>
          <p:cNvSpPr txBox="1"/>
          <p:nvPr/>
        </p:nvSpPr>
        <p:spPr>
          <a:xfrm>
            <a:off x="304225" y="958850"/>
            <a:ext cx="8534400" cy="3343992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Partagez votre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proposition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avec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les autres </a:t>
            </a:r>
            <a:r>
              <a:rPr lang="fr-FR" sz="2000" smtClean="0">
                <a:solidFill>
                  <a:srgbClr val="17375E"/>
                </a:solidFill>
                <a:latin typeface="Gill Sans" panose="020B0604020202020204" charset="0"/>
              </a:rPr>
              <a:t>groupes</a:t>
            </a:r>
            <a:r>
              <a:rPr lang="fr-FR" sz="2000" smtClean="0">
                <a:solidFill>
                  <a:srgbClr val="17375E"/>
                </a:solidFill>
                <a:latin typeface="Gill Sans" panose="020B0604020202020204" charset="0"/>
              </a:rPr>
              <a:t>.</a:t>
            </a:r>
            <a:endParaRPr lang="fr-FR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Discutez des mérites de chaque initiative et fournissez des commentaires à chaque </a:t>
            </a:r>
            <a:r>
              <a:rPr lang="fr-FR" sz="2000" smtClean="0">
                <a:solidFill>
                  <a:srgbClr val="17375E"/>
                </a:solidFill>
                <a:latin typeface="Gill Sans" panose="020B0604020202020204" charset="0"/>
              </a:rPr>
              <a:t>groupe </a:t>
            </a:r>
            <a:r>
              <a:rPr lang="fr-FR" sz="2000" smtClean="0">
                <a:solidFill>
                  <a:srgbClr val="17375E"/>
                </a:solidFill>
                <a:latin typeface="Gill Sans" panose="020B0604020202020204" charset="0"/>
              </a:rPr>
              <a:t>!</a:t>
            </a:r>
            <a:endParaRPr lang="fr-FR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Pensez-vous que l'idée est réalisable ? Pourquoi ou pourquoi pas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?</a:t>
            </a:r>
            <a:endParaRPr lang="fr-FR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Comment l'équipe pourrait-elle améliorer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l'idée ?</a:t>
            </a:r>
            <a:endParaRPr lang="fr-FR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Quelles sont les autres ressources qui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existent ?</a:t>
            </a:r>
            <a:endParaRPr lang="en-US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endParaRPr lang="en-US" sz="20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sp>
        <p:nvSpPr>
          <p:cNvPr id="7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rgbClr val="C2113A"/>
              </a:buClr>
              <a:buSzPct val="25000"/>
              <a:buFont typeface="Arial"/>
              <a:defRPr sz="1800" b="1">
                <a:solidFill>
                  <a:srgbClr val="C2113A"/>
                </a:solidFill>
                <a:latin typeface="Gill Sans" panose="020B0604020202020204" charset="0"/>
              </a:defRPr>
            </a:lvl1pPr>
          </a:lstStyle>
          <a:p>
            <a:r>
              <a:rPr lang="fr-FR" dirty="0"/>
              <a:t>ENGAGEMENT DES PARENTS : PLANIFICATION D’UNE INITIATIVE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131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rgbClr val="C2113A"/>
              </a:buClr>
              <a:buSzPct val="25000"/>
              <a:buFont typeface="Arial"/>
              <a:defRPr sz="1800" b="1">
                <a:solidFill>
                  <a:srgbClr val="C2113A"/>
                </a:solidFill>
                <a:latin typeface="Gill Sans" panose="020B0604020202020204" charset="0"/>
              </a:defRPr>
            </a:lvl1pPr>
          </a:lstStyle>
          <a:p>
            <a:r>
              <a:rPr lang="fr-FR" dirty="0">
                <a:sym typeface="Gill Sans"/>
              </a:rPr>
              <a:t>QUESTIONS ?</a:t>
            </a:r>
            <a:endParaRPr lang="fr-FR" dirty="0">
              <a:sym typeface="Gill Sans"/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4726" y="1293091"/>
            <a:ext cx="6165272" cy="42833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00335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/>
        </p:nvSpPr>
        <p:spPr>
          <a:xfrm>
            <a:off x="901700" y="2791663"/>
            <a:ext cx="7340600" cy="6500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FFFF"/>
              </a:buClr>
              <a:buSzPct val="25000"/>
              <a:buFont typeface="Gill Sans"/>
              <a:buNone/>
            </a:pPr>
            <a:r>
              <a:rPr lang="fr-FR" sz="2200" cap="none" dirty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MERCI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311150" y="958850"/>
            <a:ext cx="2616200" cy="720724"/>
          </a:xfrm>
          <a:prstGeom prst="roundRect">
            <a:avLst>
              <a:gd name="adj" fmla="val 16667"/>
            </a:avLst>
          </a:prstGeom>
          <a:solidFill>
            <a:srgbClr val="C0504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fr-FR" b="1" i="0" u="none" strike="noStrike" cap="none" dirty="0">
                <a:solidFill>
                  <a:srgbClr val="FFFFFF"/>
                </a:solidFill>
                <a:latin typeface="Gill Sans" panose="020B0604020202020204" charset="0"/>
                <a:sym typeface="Arial"/>
              </a:rPr>
              <a:t>ENGAGEMENT</a:t>
            </a:r>
          </a:p>
        </p:txBody>
      </p:sp>
      <p:sp>
        <p:nvSpPr>
          <p:cNvPr id="36" name="Shape 36"/>
          <p:cNvSpPr/>
          <p:nvPr/>
        </p:nvSpPr>
        <p:spPr>
          <a:xfrm>
            <a:off x="311150" y="1987550"/>
            <a:ext cx="2616200" cy="720724"/>
          </a:xfrm>
          <a:prstGeom prst="roundRect">
            <a:avLst>
              <a:gd name="adj" fmla="val 16667"/>
            </a:avLst>
          </a:prstGeom>
          <a:solidFill>
            <a:srgbClr val="833E9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fr-FR" b="1" i="0" u="none" strike="noStrike" cap="none">
                <a:solidFill>
                  <a:srgbClr val="FFFFFF"/>
                </a:solidFill>
                <a:latin typeface="Gill Sans" panose="020B0604020202020204" charset="0"/>
                <a:sym typeface="Arial"/>
              </a:rPr>
              <a:t>RESPECT</a:t>
            </a:r>
          </a:p>
        </p:txBody>
      </p:sp>
      <p:sp>
        <p:nvSpPr>
          <p:cNvPr id="37" name="Shape 37"/>
          <p:cNvSpPr/>
          <p:nvPr/>
        </p:nvSpPr>
        <p:spPr>
          <a:xfrm>
            <a:off x="311150" y="3016250"/>
            <a:ext cx="2616200" cy="720724"/>
          </a:xfrm>
          <a:prstGeom prst="roundRect">
            <a:avLst>
              <a:gd name="adj" fmla="val 16667"/>
            </a:avLst>
          </a:prstGeom>
          <a:solidFill>
            <a:srgbClr val="1DB8D1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fr-FR" b="1" i="0" u="none" strike="noStrike" cap="none">
                <a:solidFill>
                  <a:srgbClr val="FFFFFF"/>
                </a:solidFill>
                <a:latin typeface="Gill Sans" panose="020B0604020202020204" charset="0"/>
                <a:sym typeface="Arial"/>
              </a:rPr>
              <a:t>COMMUNICATION POSITIVE</a:t>
            </a:r>
          </a:p>
        </p:txBody>
      </p:sp>
      <p:sp>
        <p:nvSpPr>
          <p:cNvPr id="38" name="Shape 38"/>
          <p:cNvSpPr/>
          <p:nvPr/>
        </p:nvSpPr>
        <p:spPr>
          <a:xfrm>
            <a:off x="311150" y="4044950"/>
            <a:ext cx="2616200" cy="720724"/>
          </a:xfrm>
          <a:prstGeom prst="roundRect">
            <a:avLst>
              <a:gd name="adj" fmla="val 16667"/>
            </a:avLst>
          </a:prstGeom>
          <a:solidFill>
            <a:srgbClr val="FC8A0E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fr-FR" b="1" i="0" u="none" strike="noStrike" cap="none" dirty="0">
                <a:solidFill>
                  <a:srgbClr val="FFFFFF"/>
                </a:solidFill>
                <a:latin typeface="Gill Sans" panose="020B0604020202020204" charset="0"/>
                <a:sym typeface="Arial"/>
              </a:rPr>
              <a:t>PROFESSIONNALISME</a:t>
            </a:r>
          </a:p>
        </p:txBody>
      </p:sp>
      <p:sp>
        <p:nvSpPr>
          <p:cNvPr id="39" name="Shape 39"/>
          <p:cNvSpPr/>
          <p:nvPr/>
        </p:nvSpPr>
        <p:spPr>
          <a:xfrm>
            <a:off x="3233738" y="958850"/>
            <a:ext cx="5489574" cy="720724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ct val="25000"/>
              <a:buFont typeface="Arial"/>
              <a:buNone/>
            </a:pPr>
            <a:r>
              <a:rPr lang="fr-FR" sz="1600" b="0" i="0" u="none" strike="noStrike" cap="none" dirty="0">
                <a:solidFill>
                  <a:srgbClr val="002A6C"/>
                </a:solidFill>
                <a:latin typeface="Gill Sans" panose="020B0604020202020204" charset="0"/>
                <a:sym typeface="Arial"/>
              </a:rPr>
              <a:t>S’engager activement dans toutes les activités et discussions </a:t>
            </a:r>
          </a:p>
        </p:txBody>
      </p:sp>
      <p:sp>
        <p:nvSpPr>
          <p:cNvPr id="40" name="Shape 40"/>
          <p:cNvSpPr/>
          <p:nvPr/>
        </p:nvSpPr>
        <p:spPr>
          <a:xfrm>
            <a:off x="3248025" y="1989138"/>
            <a:ext cx="5487988" cy="720724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833E9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ct val="100000"/>
              <a:buFont typeface="Arial"/>
              <a:buChar char="-"/>
            </a:pPr>
            <a:r>
              <a:rPr lang="fr-FR" sz="1600" b="0" i="0" u="none" strike="noStrike" cap="none" dirty="0">
                <a:solidFill>
                  <a:srgbClr val="002A6C"/>
                </a:solidFill>
                <a:latin typeface="Gill Sans" panose="020B0604020202020204" charset="0"/>
                <a:sym typeface="Arial"/>
              </a:rPr>
              <a:t>Se respecter soi-même et respecter les autres. 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ct val="100000"/>
              <a:buFont typeface="Arial"/>
              <a:buChar char="-"/>
            </a:pPr>
            <a:r>
              <a:rPr lang="fr-FR" sz="1600" b="0" i="0" u="none" strike="noStrike" cap="none" dirty="0">
                <a:solidFill>
                  <a:srgbClr val="002A6C"/>
                </a:solidFill>
                <a:latin typeface="Gill Sans" panose="020B0604020202020204" charset="0"/>
                <a:sym typeface="Arial"/>
              </a:rPr>
              <a:t>Etre attentif aux feedbacks des autres</a:t>
            </a:r>
          </a:p>
        </p:txBody>
      </p:sp>
      <p:sp>
        <p:nvSpPr>
          <p:cNvPr id="41" name="Shape 41"/>
          <p:cNvSpPr/>
          <p:nvPr/>
        </p:nvSpPr>
        <p:spPr>
          <a:xfrm>
            <a:off x="3248025" y="3016250"/>
            <a:ext cx="5487988" cy="720724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1DB8D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ct val="100000"/>
              <a:buFont typeface="Arial"/>
              <a:buChar char="-"/>
            </a:pPr>
            <a:r>
              <a:rPr lang="fr-FR" sz="1600" b="0" i="0" u="none" strike="noStrike" cap="none">
                <a:solidFill>
                  <a:srgbClr val="002A6C"/>
                </a:solidFill>
                <a:latin typeface="Gill Sans" panose="020B0604020202020204" charset="0"/>
                <a:sym typeface="Arial"/>
              </a:rPr>
              <a:t>Ecouter les autres et éviter les jugements de valeurs. 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ct val="100000"/>
              <a:buFont typeface="Arial"/>
              <a:buChar char="-"/>
            </a:pPr>
            <a:r>
              <a:rPr lang="fr-FR" sz="1600" b="0" i="0" u="none" strike="noStrike" cap="none">
                <a:solidFill>
                  <a:srgbClr val="002A6C"/>
                </a:solidFill>
                <a:latin typeface="Gill Sans" panose="020B0604020202020204" charset="0"/>
                <a:sym typeface="Arial"/>
              </a:rPr>
              <a:t>Participer et prendre la parole.</a:t>
            </a:r>
          </a:p>
        </p:txBody>
      </p:sp>
      <p:sp>
        <p:nvSpPr>
          <p:cNvPr id="42" name="Shape 42"/>
          <p:cNvSpPr/>
          <p:nvPr/>
        </p:nvSpPr>
        <p:spPr>
          <a:xfrm>
            <a:off x="3248025" y="4044950"/>
            <a:ext cx="5487988" cy="720724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C8A0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ct val="100000"/>
              <a:buFont typeface="Arial"/>
              <a:buChar char="-"/>
            </a:pPr>
            <a:r>
              <a:rPr lang="fr-FR" sz="1600" b="0" i="0" u="none" strike="noStrike" cap="none" dirty="0">
                <a:solidFill>
                  <a:srgbClr val="002A6C"/>
                </a:solidFill>
                <a:latin typeface="Gill Sans" panose="020B0604020202020204" charset="0"/>
                <a:sym typeface="Arial"/>
              </a:rPr>
              <a:t>Avoir le souci d’efficacité et de résultat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ct val="100000"/>
              <a:buFont typeface="Arial"/>
              <a:buChar char="-"/>
            </a:pPr>
            <a:r>
              <a:rPr lang="fr-FR" sz="1600" b="0" i="0" u="none" strike="noStrike" cap="none" dirty="0">
                <a:solidFill>
                  <a:srgbClr val="002A6C"/>
                </a:solidFill>
                <a:latin typeface="Gill Sans" panose="020B0604020202020204" charset="0"/>
                <a:sym typeface="Arial"/>
              </a:rPr>
              <a:t>Respecter le planning et les règles du travail en groupe.</a:t>
            </a:r>
          </a:p>
        </p:txBody>
      </p:sp>
      <p:sp>
        <p:nvSpPr>
          <p:cNvPr id="43" name="Shape 43"/>
          <p:cNvSpPr txBox="1"/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just" rtl="0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rgbClr val="C2113A"/>
              </a:buClr>
              <a:buSzPct val="25000"/>
              <a:buFont typeface="Arial"/>
              <a:buNone/>
            </a:pPr>
            <a:r>
              <a:rPr lang="fr-FR" sz="1800" b="1" i="0" u="none" strike="noStrike" cap="none" dirty="0" smtClean="0">
                <a:solidFill>
                  <a:srgbClr val="C2113A"/>
                </a:solidFill>
                <a:latin typeface="Gill Sans" panose="020B0604020202020204" charset="0"/>
                <a:sym typeface="Arial"/>
              </a:rPr>
              <a:t>RÈGLES DE FONCTIONNEMENT PENDANT LA FORMATION</a:t>
            </a:r>
            <a:endParaRPr lang="fr-FR" sz="1800" b="1" i="0" u="none" strike="noStrike" cap="none" dirty="0">
              <a:solidFill>
                <a:srgbClr val="C2113A"/>
              </a:solidFill>
              <a:latin typeface="Gill Sans" panose="020B0604020202020204" charset="0"/>
              <a:sym typeface="Arial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323850" y="5129386"/>
            <a:ext cx="2616200" cy="719136"/>
          </a:xfrm>
          <a:prstGeom prst="roundRect">
            <a:avLst>
              <a:gd name="adj" fmla="val 16667"/>
            </a:avLst>
          </a:prstGeom>
          <a:solidFill>
            <a:srgbClr val="C0504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fr-FR" b="1" i="0" u="none" strike="noStrike" cap="none">
                <a:solidFill>
                  <a:srgbClr val="FFFFFF"/>
                </a:solidFill>
                <a:latin typeface="Gill Sans" panose="020B0604020202020204" charset="0"/>
                <a:sym typeface="Arial"/>
              </a:rPr>
              <a:t>APPRENTISSAGE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3248025" y="5128592"/>
            <a:ext cx="5487988" cy="720725"/>
          </a:xfrm>
          <a:prstGeom prst="roundRect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171450" indent="-171450" eaLnBrk="1" hangingPunct="1">
              <a:buFontTx/>
              <a:buChar char="-"/>
              <a:defRPr/>
            </a:pPr>
            <a:r>
              <a:rPr lang="fr-FR" altLang="en-US" sz="1600" dirty="0">
                <a:solidFill>
                  <a:srgbClr val="002A6C"/>
                </a:solidFill>
                <a:latin typeface="Gill Sans" panose="020B0604020202020204" charset="0"/>
              </a:rPr>
              <a:t>En restant ouvert pour apprendre les uns des autres 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fr-FR" altLang="en-US" sz="1600" dirty="0">
                <a:solidFill>
                  <a:srgbClr val="002A6C"/>
                </a:solidFill>
                <a:latin typeface="Gill Sans" panose="020B0604020202020204" charset="0"/>
              </a:rPr>
              <a:t>En prenant en compte les besoins de chacun (e )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fr-FR" altLang="en-US" sz="1600" dirty="0">
                <a:solidFill>
                  <a:srgbClr val="002A6C"/>
                </a:solidFill>
                <a:latin typeface="Gill Sans" panose="020B0604020202020204" charset="0"/>
              </a:rPr>
              <a:t>Dans un climat convivial </a:t>
            </a:r>
          </a:p>
        </p:txBody>
      </p:sp>
    </p:spTree>
    <p:extLst>
      <p:ext uri="{BB962C8B-B14F-4D97-AF65-F5344CB8AC3E}">
        <p14:creationId xmlns:p14="http://schemas.microsoft.com/office/powerpoint/2010/main" val="196555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rgbClr val="C2113A"/>
              </a:buClr>
              <a:buSzPct val="25000"/>
              <a:buFont typeface="Arial"/>
              <a:defRPr sz="1800" b="1">
                <a:solidFill>
                  <a:srgbClr val="C2113A"/>
                </a:solidFill>
                <a:latin typeface="Gill Sans" panose="020B0604020202020204" charset="0"/>
              </a:defRPr>
            </a:lvl1pPr>
          </a:lstStyle>
          <a:p>
            <a:r>
              <a:rPr lang="fr-FR" dirty="0">
                <a:sym typeface="Gill Sans"/>
              </a:rPr>
              <a:t>OBJECTIFS D’APPRENTISSAGE</a:t>
            </a:r>
            <a:endParaRPr lang="fr-FR" dirty="0">
              <a:sym typeface="Gill Sans"/>
            </a:endParaRPr>
          </a:p>
        </p:txBody>
      </p:sp>
      <p:sp>
        <p:nvSpPr>
          <p:cNvPr id="52" name="Shape 52"/>
          <p:cNvSpPr txBox="1"/>
          <p:nvPr/>
        </p:nvSpPr>
        <p:spPr>
          <a:xfrm>
            <a:off x="304225" y="958850"/>
            <a:ext cx="8534400" cy="467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285750" marR="0" lvl="0" indent="-285750" algn="just" rtl="0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Font typeface="Arial"/>
              <a:buNone/>
            </a:pPr>
            <a:r>
              <a:rPr lang="fr-CA" sz="2000" b="0" i="0" u="none" strike="noStrike" cap="none" dirty="0" smtClean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À </a:t>
            </a:r>
            <a:r>
              <a:rPr lang="fr-CA" sz="2000" b="0" i="0" u="none" strike="noStrike" cap="none" dirty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la suite de la formation, les participants </a:t>
            </a:r>
            <a:r>
              <a:rPr lang="fr-CA" sz="2000" b="0" i="0" u="none" strike="noStrike" cap="none" dirty="0" smtClean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seront en </a:t>
            </a:r>
            <a:r>
              <a:rPr lang="fr-CA" sz="2000" b="0" i="0" u="none" strike="noStrike" cap="none" dirty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mesure </a:t>
            </a:r>
            <a:r>
              <a:rPr lang="fr-CA" sz="2000" b="0" i="0" u="none" strike="noStrike" cap="none" dirty="0" smtClean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de </a:t>
            </a:r>
            <a:r>
              <a:rPr lang="fr-CA" sz="2000" b="0" i="0" u="none" strike="noStrike" cap="none" dirty="0" smtClean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:</a:t>
            </a:r>
            <a:endParaRPr lang="en-US" sz="2000" dirty="0" smtClean="0">
              <a:solidFill>
                <a:srgbClr val="17375E"/>
              </a:solidFill>
              <a:latin typeface="Gill Sans" panose="020B0604020202020204" charset="0"/>
              <a:ea typeface="Cabin"/>
              <a:cs typeface="Cabin"/>
              <a:sym typeface="Cabin"/>
            </a:endParaRPr>
          </a:p>
          <a:p>
            <a:pPr marL="342900" marR="0" lvl="0" indent="-342900" algn="just" rtl="0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Comprendre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le rôle de l'engagement des parents dans les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Career </a:t>
            </a:r>
            <a:r>
              <a:rPr lang="fr-FR" sz="2000" dirty="0" err="1" smtClean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Centers</a:t>
            </a:r>
            <a:endParaRPr lang="fr-FR" sz="2000" dirty="0" smtClean="0">
              <a:solidFill>
                <a:srgbClr val="17375E"/>
              </a:solidFill>
              <a:latin typeface="Gill Sans" panose="020B0604020202020204" charset="0"/>
              <a:ea typeface="Cabin"/>
              <a:cs typeface="Cabin"/>
              <a:sym typeface="Cabin"/>
            </a:endParaRPr>
          </a:p>
          <a:p>
            <a:pPr marL="342900" marR="0" lvl="0" indent="-342900" algn="just" rtl="0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Identifier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les différentes initiatives auxquelles les parents peuvent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participer</a:t>
            </a:r>
          </a:p>
          <a:p>
            <a:pPr marL="342900" marR="0" lvl="0" indent="-342900" algn="just" rtl="0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Démontrer leur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capacité à planifier une activité avec les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parents</a:t>
            </a:r>
            <a:endParaRPr sz="2000" b="0" i="0" u="none" strike="noStrike" cap="none" dirty="0">
              <a:solidFill>
                <a:srgbClr val="17375E"/>
              </a:solidFill>
              <a:latin typeface="Gill Sans" panose="020B0604020202020204" charset="0"/>
              <a:ea typeface="Cabin"/>
              <a:cs typeface="Cabin"/>
              <a:sym typeface="Cabin"/>
            </a:endParaRPr>
          </a:p>
          <a:p>
            <a:pPr marL="0" marR="0" lvl="0" indent="0" algn="just" rtl="0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dirty="0">
              <a:solidFill>
                <a:srgbClr val="17375E"/>
              </a:solidFill>
              <a:latin typeface="Gill Sans" panose="020B0604020202020204" charset="0"/>
              <a:sym typeface="Arial"/>
            </a:endParaRPr>
          </a:p>
        </p:txBody>
      </p:sp>
      <p:pic>
        <p:nvPicPr>
          <p:cNvPr id="53" name="Shape 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13500" y="4065263"/>
            <a:ext cx="2120900" cy="1732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rgbClr val="C2113A"/>
              </a:buClr>
              <a:buSzPct val="25000"/>
              <a:buFont typeface="Arial"/>
              <a:defRPr sz="1800" b="1">
                <a:solidFill>
                  <a:srgbClr val="C2113A"/>
                </a:solidFill>
                <a:latin typeface="Gill Sans" panose="020B0604020202020204" charset="0"/>
              </a:defRPr>
            </a:lvl1pPr>
          </a:lstStyle>
          <a:p>
            <a:r>
              <a:rPr lang="fr-FR" dirty="0">
                <a:sym typeface="Gill Sans"/>
              </a:rPr>
              <a:t>POURQUOI TRAVAILLER AVEC LES PARENTS ?</a:t>
            </a:r>
            <a:endParaRPr lang="fr-FR" dirty="0">
              <a:sym typeface="Gill Sans"/>
            </a:endParaRPr>
          </a:p>
        </p:txBody>
      </p:sp>
      <p:sp>
        <p:nvSpPr>
          <p:cNvPr id="52" name="Shape 52"/>
          <p:cNvSpPr txBox="1"/>
          <p:nvPr/>
        </p:nvSpPr>
        <p:spPr>
          <a:xfrm>
            <a:off x="304225" y="958850"/>
            <a:ext cx="8534400" cy="467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just" rtl="0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Font typeface="Arial"/>
              <a:buNone/>
            </a:pPr>
            <a:r>
              <a:rPr lang="en-US" sz="2000" smtClean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</a:rPr>
              <a:t>Discussion :</a:t>
            </a:r>
            <a:endParaRPr lang="en-US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</a:rPr>
              <a:t>Quels sont les défis qui pourraient exister dans le travail avec les parents de vos </a:t>
            </a:r>
            <a:r>
              <a:rPr lang="fr-FR" sz="200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</a:rPr>
              <a:t>étudiants </a:t>
            </a:r>
            <a:r>
              <a:rPr lang="fr-FR" sz="2000" smtClean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</a:rPr>
              <a:t>?</a:t>
            </a:r>
            <a:endParaRPr lang="fr-FR" sz="2000" dirty="0">
              <a:solidFill>
                <a:srgbClr val="17375E"/>
              </a:solidFill>
              <a:latin typeface="Gill Sans" panose="020B0604020202020204" charset="0"/>
              <a:ea typeface="Cabin"/>
              <a:cs typeface="Cabin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</a:rPr>
              <a:t>Quels sont les avantages pour le Career Center et l'institution ? Pour les parents ? Pour les étudiants ?</a:t>
            </a:r>
            <a:endParaRPr sz="2000" dirty="0">
              <a:solidFill>
                <a:srgbClr val="17375E"/>
              </a:solidFill>
              <a:latin typeface="Gill Sans" panose="020B0604020202020204" charset="0"/>
              <a:ea typeface="Cabin"/>
              <a:cs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183613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rgbClr val="C2113A"/>
              </a:buClr>
              <a:buSzPct val="25000"/>
              <a:buFont typeface="Arial"/>
              <a:defRPr sz="1800" b="1">
                <a:solidFill>
                  <a:srgbClr val="C2113A"/>
                </a:solidFill>
                <a:latin typeface="Gill Sans" panose="020B0604020202020204" charset="0"/>
              </a:defRPr>
            </a:lvl1pPr>
          </a:lstStyle>
          <a:p>
            <a:r>
              <a:rPr lang="fr-FR" dirty="0">
                <a:sym typeface="Gill Sans"/>
              </a:rPr>
              <a:t>TRAVAILLER AVEC LES PARENTS : PREPAREZ LES REPONSES AUX QUESTIONS DES PARENTS !</a:t>
            </a:r>
            <a:endParaRPr lang="fr-FR" dirty="0">
              <a:sym typeface="Gill Sans"/>
            </a:endParaRPr>
          </a:p>
        </p:txBody>
      </p:sp>
      <p:sp>
        <p:nvSpPr>
          <p:cNvPr id="52" name="Shape 52"/>
          <p:cNvSpPr txBox="1"/>
          <p:nvPr/>
        </p:nvSpPr>
        <p:spPr>
          <a:xfrm>
            <a:off x="304225" y="958850"/>
            <a:ext cx="8534400" cy="467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</a:rPr>
              <a:t>Supposons qu’un parent vous a rendu visite au Career Center et vous a posé les questions suivantes : comment réagiriez-vous ?</a:t>
            </a:r>
          </a:p>
          <a:p>
            <a:pPr marL="342900" lvl="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</a:rPr>
              <a:t>Quelle carrière mon enfant devrait-il poursuivre ?</a:t>
            </a:r>
          </a:p>
          <a:p>
            <a:pPr marL="342900" lvl="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</a:rPr>
              <a:t>Comment puis-je aider mon enfant à se préparer au monde du travail ?</a:t>
            </a:r>
          </a:p>
          <a:p>
            <a:pPr marL="342900" lvl="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</a:rPr>
              <a:t>Comment le Career Center aide-t-il mon enfant à se préparer au monde du </a:t>
            </a:r>
            <a:r>
              <a:rPr lang="fr-FR" sz="200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</a:rPr>
              <a:t>travail </a:t>
            </a:r>
            <a:r>
              <a:rPr lang="fr-FR" sz="2000" smtClean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</a:rPr>
              <a:t>?</a:t>
            </a:r>
            <a:endParaRPr lang="fr-FR" sz="2000" dirty="0">
              <a:solidFill>
                <a:srgbClr val="17375E"/>
              </a:solidFill>
              <a:latin typeface="Gill Sans" panose="020B0604020202020204" charset="0"/>
              <a:ea typeface="Cabin"/>
              <a:cs typeface="Cabin"/>
            </a:endParaRPr>
          </a:p>
          <a:p>
            <a:pPr lvl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</a:rPr>
              <a:t>Astuce : en tant que personnel des services de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</a:rPr>
              <a:t>carrière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</a:rPr>
              <a:t>, conseillez aux parents d'utiliser leurs réseaux pour aider à présenter leurs enfants aux personnes qu'ils admirent et pour en apprendre davantage sur les professions. Encouragez-les également à bénéficier des services du Career Center.</a:t>
            </a:r>
            <a:endParaRPr sz="2000" dirty="0">
              <a:solidFill>
                <a:srgbClr val="17375E"/>
              </a:solidFill>
              <a:latin typeface="Gill Sans" panose="020B0604020202020204" charset="0"/>
              <a:ea typeface="Cabin"/>
              <a:cs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369369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2204864"/>
            <a:ext cx="71287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400" dirty="0">
                <a:solidFill>
                  <a:srgbClr val="C00000"/>
                </a:solidFill>
                <a:latin typeface="+mj-lt"/>
              </a:rPr>
              <a:t>Travailler avec les </a:t>
            </a:r>
            <a:r>
              <a:rPr lang="fr-CA" sz="4400" dirty="0" smtClean="0">
                <a:solidFill>
                  <a:srgbClr val="C00000"/>
                </a:solidFill>
                <a:latin typeface="+mj-lt"/>
              </a:rPr>
              <a:t>parents :</a:t>
            </a:r>
            <a:endParaRPr lang="fr-CA" sz="4400" dirty="0">
              <a:solidFill>
                <a:srgbClr val="C00000"/>
              </a:solidFill>
              <a:latin typeface="+mj-lt"/>
            </a:endParaRPr>
          </a:p>
          <a:p>
            <a:pPr algn="ctr"/>
            <a:r>
              <a:rPr lang="fr-CA" sz="4400" dirty="0">
                <a:solidFill>
                  <a:srgbClr val="C00000"/>
                </a:solidFill>
                <a:latin typeface="+mj-lt"/>
              </a:rPr>
              <a:t>Exemples d’ailleurs</a:t>
            </a:r>
          </a:p>
        </p:txBody>
      </p:sp>
    </p:spTree>
    <p:extLst>
      <p:ext uri="{BB962C8B-B14F-4D97-AF65-F5344CB8AC3E}">
        <p14:creationId xmlns:p14="http://schemas.microsoft.com/office/powerpoint/2010/main" val="389484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66513"/>
            <a:ext cx="8534400" cy="3499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rgbClr val="C2113A"/>
              </a:buClr>
              <a:buSzPct val="25000"/>
              <a:buFont typeface="Arial"/>
              <a:defRPr sz="1800" b="1">
                <a:solidFill>
                  <a:srgbClr val="C2113A"/>
                </a:solidFill>
                <a:latin typeface="Gill Sans" panose="020B0604020202020204" charset="0"/>
              </a:defRPr>
            </a:lvl1pPr>
          </a:lstStyle>
          <a:p>
            <a:r>
              <a:rPr lang="fr-FR" dirty="0"/>
              <a:t>PARENT LEADERSHIP COUNCILS (COMITÉS DE PARENTS)</a:t>
            </a:r>
            <a:endParaRPr lang="fr-CA" dirty="0"/>
          </a:p>
        </p:txBody>
      </p:sp>
      <p:sp>
        <p:nvSpPr>
          <p:cNvPr id="3" name="TextBox 2"/>
          <p:cNvSpPr txBox="1"/>
          <p:nvPr/>
        </p:nvSpPr>
        <p:spPr>
          <a:xfrm>
            <a:off x="304225" y="958850"/>
            <a:ext cx="8534400" cy="2471959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</a:rPr>
              <a:t>Sur invitation, ou à condition de faire un don d’un </a:t>
            </a:r>
            <a:r>
              <a:rPr lang="fr-CA" sz="200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</a:rPr>
              <a:t>certain </a:t>
            </a:r>
            <a:r>
              <a:rPr lang="fr-CA" sz="2000" smtClean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</a:rPr>
              <a:t>montant</a:t>
            </a:r>
            <a:endParaRPr lang="fr-CA" sz="2000" dirty="0">
              <a:solidFill>
                <a:srgbClr val="17375E"/>
              </a:solidFill>
              <a:latin typeface="Gill Sans" panose="020B0604020202020204" charset="0"/>
              <a:ea typeface="Cabin"/>
              <a:cs typeface="Cabin"/>
            </a:endParaRPr>
          </a:p>
          <a:p>
            <a:pPr marL="285750" indent="-28575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</a:rPr>
              <a:t>Accès à des événements spéciaux de l’université / de l’institut de formation et à des places réservées lors </a:t>
            </a:r>
            <a:r>
              <a:rPr lang="fr-CA" sz="200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</a:rPr>
              <a:t>des </a:t>
            </a:r>
            <a:r>
              <a:rPr lang="fr-CA" sz="2000" smtClean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</a:rPr>
              <a:t>événements</a:t>
            </a:r>
            <a:endParaRPr lang="fr-CA" sz="2000" dirty="0">
              <a:solidFill>
                <a:srgbClr val="17375E"/>
              </a:solidFill>
              <a:latin typeface="Gill Sans" panose="020B0604020202020204" charset="0"/>
              <a:ea typeface="Cabin"/>
              <a:cs typeface="Cabin"/>
            </a:endParaRPr>
          </a:p>
          <a:p>
            <a:pPr marL="285750" indent="-28575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</a:rPr>
              <a:t>Siègent sur des comités consultatifs de l’université / de l’institut de formation concernant </a:t>
            </a:r>
            <a:r>
              <a:rPr lang="fr-CA" sz="200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</a:rPr>
              <a:t>l’expérience </a:t>
            </a:r>
            <a:r>
              <a:rPr lang="fr-CA" sz="2000" smtClean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</a:rPr>
              <a:t>étudiante</a:t>
            </a:r>
            <a:endParaRPr lang="fr-CA" sz="2000" dirty="0">
              <a:solidFill>
                <a:srgbClr val="17375E"/>
              </a:solidFill>
              <a:latin typeface="Gill Sans" panose="020B0604020202020204" charset="0"/>
              <a:ea typeface="Cabin"/>
              <a:cs typeface="Cabin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13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224" y="958850"/>
            <a:ext cx="8534400" cy="298492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Agissent comme ambassadeurs de </a:t>
            </a:r>
            <a:r>
              <a:rPr lang="fr-CA" sz="2000" dirty="0" smtClean="0">
                <a:solidFill>
                  <a:srgbClr val="17375E"/>
                </a:solidFill>
                <a:latin typeface="Gill Sans" panose="020B0604020202020204" charset="0"/>
              </a:rPr>
              <a:t>l’université / de l’institut de formation </a:t>
            </a: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auprès de parents d’étudiants actuels ou futurs pour améliorer le positionnement de </a:t>
            </a:r>
            <a:r>
              <a:rPr lang="fr-CA" sz="2000" dirty="0" smtClean="0">
                <a:solidFill>
                  <a:srgbClr val="17375E"/>
                </a:solidFill>
                <a:latin typeface="Gill Sans" panose="020B0604020202020204" charset="0"/>
              </a:rPr>
              <a:t>l’université / de l’institut de formation </a:t>
            </a: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et encourager </a:t>
            </a:r>
            <a:r>
              <a:rPr lang="fr-CA" sz="2000">
                <a:solidFill>
                  <a:srgbClr val="17375E"/>
                </a:solidFill>
                <a:latin typeface="Gill Sans" panose="020B0604020202020204" charset="0"/>
              </a:rPr>
              <a:t>la </a:t>
            </a:r>
            <a:r>
              <a:rPr lang="fr-CA" sz="2000" smtClean="0">
                <a:solidFill>
                  <a:srgbClr val="17375E"/>
                </a:solidFill>
                <a:latin typeface="Gill Sans" panose="020B0604020202020204" charset="0"/>
              </a:rPr>
              <a:t>philanthropie</a:t>
            </a: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285750" indent="-28575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Pour le Career Center, agissent en tant qu’intermédiaires pour rapprocher les entreprises du </a:t>
            </a:r>
            <a:r>
              <a:rPr lang="fr-CA" sz="2000" dirty="0" smtClean="0">
                <a:solidFill>
                  <a:srgbClr val="17375E"/>
                </a:solidFill>
                <a:latin typeface="Gill Sans" panose="020B0604020202020204" charset="0"/>
              </a:rPr>
              <a:t>Career Center </a:t>
            </a: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et offrir plus d’opportunités </a:t>
            </a:r>
            <a:r>
              <a:rPr lang="fr-CA" sz="2000">
                <a:solidFill>
                  <a:srgbClr val="17375E"/>
                </a:solidFill>
                <a:latin typeface="Gill Sans" panose="020B0604020202020204" charset="0"/>
              </a:rPr>
              <a:t>aux </a:t>
            </a:r>
            <a:r>
              <a:rPr lang="fr-CA" sz="2000" smtClean="0">
                <a:solidFill>
                  <a:srgbClr val="17375E"/>
                </a:solidFill>
                <a:latin typeface="Gill Sans" panose="020B0604020202020204" charset="0"/>
              </a:rPr>
              <a:t>étudiants</a:t>
            </a: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Avantage : Accès à un réseau </a:t>
            </a:r>
            <a:r>
              <a:rPr lang="fr-CA" sz="2000" dirty="0" smtClean="0">
                <a:solidFill>
                  <a:srgbClr val="17375E"/>
                </a:solidFill>
                <a:latin typeface="Gill Sans" panose="020B0604020202020204" charset="0"/>
              </a:rPr>
              <a:t>privilégié et influence </a:t>
            </a: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sur </a:t>
            </a:r>
            <a:r>
              <a:rPr lang="fr-CA" sz="2000" dirty="0" smtClean="0">
                <a:solidFill>
                  <a:srgbClr val="17375E"/>
                </a:solidFill>
                <a:latin typeface="Gill Sans" panose="020B0604020202020204" charset="0"/>
              </a:rPr>
              <a:t>l’université / sur l’institut de formation</a:t>
            </a: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304800" y="266513"/>
            <a:ext cx="8534400" cy="3499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rgbClr val="C2113A"/>
              </a:buClr>
              <a:buSzPct val="25000"/>
              <a:buFont typeface="Arial"/>
              <a:defRPr sz="1800" b="1">
                <a:solidFill>
                  <a:srgbClr val="C2113A"/>
                </a:solidFill>
                <a:latin typeface="Gill Sans" panose="020B0604020202020204" charset="0"/>
              </a:defRPr>
            </a:lvl1pPr>
          </a:lstStyle>
          <a:p>
            <a:r>
              <a:rPr lang="fr-FR" dirty="0"/>
              <a:t>PARENT LEADERSHIP COUNCILS (COMITÉS DE PARENTS)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5038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1"/>
          <p:cNvSpPr txBox="1"/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rgbClr val="C2113A"/>
              </a:buClr>
              <a:buSzPct val="25000"/>
              <a:buFont typeface="Arial"/>
              <a:defRPr sz="1800" b="1">
                <a:solidFill>
                  <a:srgbClr val="C2113A"/>
                </a:solidFill>
                <a:latin typeface="Gill Sans" panose="020B0604020202020204" charset="0"/>
              </a:defRPr>
            </a:lvl1pPr>
          </a:lstStyle>
          <a:p>
            <a:r>
              <a:rPr lang="fr-FR" dirty="0">
                <a:sym typeface="Gill Sans"/>
              </a:rPr>
              <a:t>TRAVAILLER AVEC LES PARENTS AU CAREER CENTER : OÙ COMMENCER ?</a:t>
            </a:r>
            <a:endParaRPr lang="fr-FR" dirty="0">
              <a:sym typeface="Gill Sans"/>
            </a:endParaRPr>
          </a:p>
        </p:txBody>
      </p:sp>
      <p:sp>
        <p:nvSpPr>
          <p:cNvPr id="3" name="Shape 52"/>
          <p:cNvSpPr txBox="1"/>
          <p:nvPr/>
        </p:nvSpPr>
        <p:spPr>
          <a:xfrm>
            <a:off x="304225" y="958850"/>
            <a:ext cx="8534400" cy="467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42900" lvl="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Séances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d'information pour les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parents</a:t>
            </a:r>
            <a:endParaRPr lang="fr-FR" sz="2000" dirty="0">
              <a:solidFill>
                <a:srgbClr val="17375E"/>
              </a:solidFill>
              <a:latin typeface="Gill Sans" panose="020B0604020202020204" charset="0"/>
              <a:ea typeface="Cabin"/>
              <a:cs typeface="Cabin"/>
              <a:sym typeface="Cabin"/>
            </a:endParaRPr>
          </a:p>
          <a:p>
            <a:pPr marL="342900" lvl="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Mise en place de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comités de parents</a:t>
            </a:r>
            <a:endParaRPr lang="fr-FR" sz="2000" dirty="0">
              <a:solidFill>
                <a:srgbClr val="17375E"/>
              </a:solidFill>
              <a:latin typeface="Gill Sans" panose="020B0604020202020204" charset="0"/>
              <a:ea typeface="Cabin"/>
              <a:cs typeface="Cabin"/>
              <a:sym typeface="Cabin"/>
            </a:endParaRPr>
          </a:p>
          <a:p>
            <a:pPr marL="342900" lvl="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Prendre contact avec les parents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pour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des stages d’observation (</a:t>
            </a:r>
            <a:r>
              <a:rPr lang="fr-FR" sz="2000" i="1" dirty="0" smtClean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job </a:t>
            </a:r>
            <a:r>
              <a:rPr lang="fr-FR" sz="2000" i="1" dirty="0" err="1" smtClean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shadowing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) ou des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visites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de leurs entreprises</a:t>
            </a:r>
            <a:endParaRPr lang="fr-FR" sz="2000" dirty="0">
              <a:solidFill>
                <a:srgbClr val="17375E"/>
              </a:solidFill>
              <a:latin typeface="Gill Sans" panose="020B0604020202020204" charset="0"/>
              <a:ea typeface="Cabin"/>
              <a:cs typeface="Cabin"/>
              <a:sym typeface="Cabin"/>
            </a:endParaRPr>
          </a:p>
          <a:p>
            <a:pPr marL="342900" lvl="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Inviter les parents en tant que </a:t>
            </a:r>
            <a:r>
              <a:rPr lang="fr-FR" sz="2000" i="1" dirty="0" err="1" smtClean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Guest</a:t>
            </a:r>
            <a:r>
              <a:rPr lang="fr-FR" sz="2000" i="1" dirty="0" smtClean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 Speakers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 au Career Center (des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parents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avec différents parcours de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carrières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)</a:t>
            </a:r>
          </a:p>
          <a:p>
            <a:pPr lvl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</a:pPr>
            <a:endParaRPr lang="fr-FR" sz="2000" dirty="0">
              <a:solidFill>
                <a:srgbClr val="17375E"/>
              </a:solidFill>
              <a:latin typeface="Gill Sans" panose="020B0604020202020204" charset="0"/>
              <a:ea typeface="Cabin"/>
              <a:cs typeface="Cabin"/>
              <a:sym typeface="Cabin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</a:pPr>
            <a:r>
              <a:rPr lang="fr-FR" sz="2000" b="1" dirty="0">
                <a:solidFill>
                  <a:srgbClr val="17375E"/>
                </a:solidFill>
                <a:latin typeface="Gill Sans" panose="020B0604020202020204" charset="0"/>
              </a:rPr>
              <a:t>Par quels autres moyens pourriez-vous impliquer les parents dans les initiatives du </a:t>
            </a:r>
            <a:r>
              <a:rPr lang="fr-FR" sz="2000" b="1" dirty="0" err="1">
                <a:solidFill>
                  <a:srgbClr val="17375E"/>
                </a:solidFill>
                <a:latin typeface="Gill Sans" panose="020B0604020202020204" charset="0"/>
              </a:rPr>
              <a:t>Career</a:t>
            </a:r>
            <a:r>
              <a:rPr lang="fr-FR" sz="2000" b="1" dirty="0">
                <a:solidFill>
                  <a:srgbClr val="17375E"/>
                </a:solidFill>
                <a:latin typeface="Gill Sans" panose="020B0604020202020204" charset="0"/>
              </a:rPr>
              <a:t> Center ? </a:t>
            </a:r>
            <a:endParaRPr lang="en-US" sz="2000" b="1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lvl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</a:pPr>
            <a:endParaRPr lang="fr-FR" sz="2000" dirty="0">
              <a:solidFill>
                <a:srgbClr val="17375E"/>
              </a:solidFill>
              <a:latin typeface="Gill Sans" panose="020B0604020202020204" charset="0"/>
              <a:ea typeface="Cabin"/>
              <a:cs typeface="Cabin"/>
              <a:sym typeface="Cabin"/>
            </a:endParaRPr>
          </a:p>
          <a:p>
            <a:pPr marL="0" marR="0" lvl="0" indent="0" algn="just" rtl="0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dirty="0">
              <a:solidFill>
                <a:srgbClr val="17375E"/>
              </a:solidFill>
              <a:latin typeface="Gill Sans" panose="020B060402020202020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149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empty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ack cover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10234</TotalTime>
  <Words>654</Words>
  <Application>Microsoft Office PowerPoint</Application>
  <PresentationFormat>Affichage à l'écran (4:3)</PresentationFormat>
  <Paragraphs>84</Paragraphs>
  <Slides>13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Cabin</vt:lpstr>
      <vt:lpstr>MS PGothic</vt:lpstr>
      <vt:lpstr>Calibri</vt:lpstr>
      <vt:lpstr>Gill Sans</vt:lpstr>
      <vt:lpstr>Arial</vt:lpstr>
      <vt:lpstr>Thème Office</vt:lpstr>
      <vt:lpstr>Content empty</vt:lpstr>
      <vt:lpstr>Back cover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Gouin</dc:creator>
  <cp:lastModifiedBy>SD</cp:lastModifiedBy>
  <cp:revision>141</cp:revision>
  <dcterms:modified xsi:type="dcterms:W3CDTF">2019-06-16T22:15:47Z</dcterms:modified>
</cp:coreProperties>
</file>